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73"/>
  </p:notesMasterIdLst>
  <p:sldIdLst>
    <p:sldId id="256" r:id="rId5"/>
    <p:sldId id="576" r:id="rId6"/>
    <p:sldId id="577" r:id="rId7"/>
    <p:sldId id="303" r:id="rId8"/>
    <p:sldId id="257" r:id="rId9"/>
    <p:sldId id="527" r:id="rId10"/>
    <p:sldId id="294" r:id="rId11"/>
    <p:sldId id="290" r:id="rId12"/>
    <p:sldId id="536" r:id="rId13"/>
    <p:sldId id="569" r:id="rId14"/>
    <p:sldId id="538" r:id="rId15"/>
    <p:sldId id="534" r:id="rId16"/>
    <p:sldId id="295" r:id="rId17"/>
    <p:sldId id="298" r:id="rId18"/>
    <p:sldId id="583" r:id="rId19"/>
    <p:sldId id="580" r:id="rId20"/>
    <p:sldId id="531" r:id="rId21"/>
    <p:sldId id="581" r:id="rId22"/>
    <p:sldId id="582" r:id="rId23"/>
    <p:sldId id="594" r:id="rId24"/>
    <p:sldId id="584" r:id="rId25"/>
    <p:sldId id="585" r:id="rId26"/>
    <p:sldId id="532" r:id="rId27"/>
    <p:sldId id="533" r:id="rId28"/>
    <p:sldId id="535" r:id="rId29"/>
    <p:sldId id="296" r:id="rId30"/>
    <p:sldId id="537" r:id="rId31"/>
    <p:sldId id="574" r:id="rId32"/>
    <p:sldId id="539" r:id="rId33"/>
    <p:sldId id="575" r:id="rId34"/>
    <p:sldId id="541" r:id="rId35"/>
    <p:sldId id="542" r:id="rId36"/>
    <p:sldId id="540" r:id="rId37"/>
    <p:sldId id="563" r:id="rId38"/>
    <p:sldId id="565" r:id="rId39"/>
    <p:sldId id="564" r:id="rId40"/>
    <p:sldId id="567" r:id="rId41"/>
    <p:sldId id="566" r:id="rId42"/>
    <p:sldId id="546" r:id="rId43"/>
    <p:sldId id="553" r:id="rId44"/>
    <p:sldId id="543" r:id="rId45"/>
    <p:sldId id="544" r:id="rId46"/>
    <p:sldId id="545" r:id="rId47"/>
    <p:sldId id="550" r:id="rId48"/>
    <p:sldId id="568" r:id="rId49"/>
    <p:sldId id="552" r:id="rId50"/>
    <p:sldId id="547" r:id="rId51"/>
    <p:sldId id="548" r:id="rId52"/>
    <p:sldId id="559" r:id="rId53"/>
    <p:sldId id="560" r:id="rId54"/>
    <p:sldId id="549" r:id="rId55"/>
    <p:sldId id="554" r:id="rId56"/>
    <p:sldId id="555" r:id="rId57"/>
    <p:sldId id="591" r:id="rId58"/>
    <p:sldId id="590" r:id="rId59"/>
    <p:sldId id="578" r:id="rId60"/>
    <p:sldId id="557" r:id="rId61"/>
    <p:sldId id="579" r:id="rId62"/>
    <p:sldId id="291" r:id="rId63"/>
    <p:sldId id="558" r:id="rId64"/>
    <p:sldId id="570" r:id="rId65"/>
    <p:sldId id="571" r:id="rId66"/>
    <p:sldId id="592" r:id="rId67"/>
    <p:sldId id="589" r:id="rId68"/>
    <p:sldId id="588" r:id="rId69"/>
    <p:sldId id="264" r:id="rId70"/>
    <p:sldId id="301" r:id="rId71"/>
    <p:sldId id="28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576"/>
            <p14:sldId id="577"/>
            <p14:sldId id="303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83"/>
            <p14:sldId id="580"/>
            <p14:sldId id="531"/>
            <p14:sldId id="581"/>
            <p14:sldId id="582"/>
            <p14:sldId id="594"/>
            <p14:sldId id="584"/>
            <p14:sldId id="585"/>
            <p14:sldId id="532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91"/>
            <p14:sldId id="590"/>
            <p14:sldId id="578"/>
            <p14:sldId id="557"/>
            <p14:sldId id="579"/>
            <p14:sldId id="291"/>
            <p14:sldId id="558"/>
            <p14:sldId id="570"/>
            <p14:sldId id="571"/>
            <p14:sldId id="592"/>
            <p14:sldId id="589"/>
            <p14:sldId id="588"/>
            <p14:sldId id="264"/>
            <p14:sldId id="30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600" autoAdjust="0"/>
  </p:normalViewPr>
  <p:slideViewPr>
    <p:cSldViewPr snapToGrid="0">
      <p:cViewPr>
        <p:scale>
          <a:sx n="60" d="100"/>
          <a:sy n="60" d="100"/>
        </p:scale>
        <p:origin x="8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把資訊點連起來，能靈活運用才是知識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7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Orchestration: </a:t>
            </a:r>
            <a:r>
              <a:rPr lang="zh-TW" altLang="en-US" dirty="0"/>
              <a:t>編配 </a:t>
            </a:r>
            <a:r>
              <a:rPr lang="en-US" altLang="zh-TW" dirty="0"/>
              <a:t>(</a:t>
            </a:r>
            <a:r>
              <a:rPr lang="zh-TW" altLang="en-US" dirty="0"/>
              <a:t>指</a:t>
            </a:r>
            <a:r>
              <a:rPr lang="en-US" altLang="zh-TW" dirty="0"/>
              <a:t>:</a:t>
            </a:r>
            <a:r>
              <a:rPr lang="zh-TW" altLang="en-US" dirty="0"/>
              <a:t> 交響樂</a:t>
            </a:r>
            <a:r>
              <a:rPr lang="en-US" altLang="zh-TW" dirty="0"/>
              <a:t>, </a:t>
            </a:r>
            <a:r>
              <a:rPr lang="zh-TW" altLang="en-US" dirty="0"/>
              <a:t>有總指揮</a:t>
            </a:r>
            <a:r>
              <a:rPr lang="en-US" altLang="zh-TW" dirty="0"/>
              <a:t>)</a:t>
            </a:r>
          </a:p>
          <a:p>
            <a:r>
              <a:rPr lang="en-US" altLang="zh-TW" dirty="0" err="1"/>
              <a:t>Choregraphy</a:t>
            </a:r>
            <a:r>
              <a:rPr lang="en-US" altLang="zh-TW" dirty="0"/>
              <a:t>: </a:t>
            </a:r>
            <a:r>
              <a:rPr lang="zh-TW" altLang="en-US" dirty="0"/>
              <a:t>編排 </a:t>
            </a:r>
            <a:r>
              <a:rPr lang="en-US" altLang="zh-TW" dirty="0"/>
              <a:t>(</a:t>
            </a:r>
            <a:r>
              <a:rPr lang="zh-TW" altLang="en-US" dirty="0"/>
              <a:t>編舞、指</a:t>
            </a:r>
            <a:r>
              <a:rPr lang="en-US" altLang="zh-TW" dirty="0"/>
              <a:t>:</a:t>
            </a:r>
            <a:r>
              <a:rPr lang="zh-TW" altLang="en-US" dirty="0"/>
              <a:t> 芭雷舞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63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Var a = await </a:t>
            </a:r>
            <a:r>
              <a:rPr lang="en-US" altLang="zh-TW" dirty="0" err="1"/>
              <a:t>demo.SendAsync</a:t>
            </a:r>
            <a:r>
              <a:rPr lang="en-US" altLang="zh-TW" dirty="0"/>
              <a:t>(“Hello!”);</a:t>
            </a:r>
          </a:p>
          <a:p>
            <a:r>
              <a:rPr lang="en-US" altLang="zh-TW" dirty="0" err="1"/>
              <a:t>Console.WriteLine</a:t>
            </a:r>
            <a:r>
              <a:rPr lang="en-US" altLang="zh-TW" dirty="0"/>
              <a:t>(….. {a} … 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9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2018-01-19-part4-rabbitmq-13-common-error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releases/rabbitmq-dotnet-client/v3.4.2/rabbitmq-dotnet-client-3.4.2-client-htmldoc/html/namespace-RabbitMQ.Client.MessagePatterns.html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bbitmq/rabbitmq-dotnet-client/tree/master/projects/client/RabbitMQ.Client/src/client/messagepatterns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hyperlink" Target="https://www.91app.com/careers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e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jpeg"/><Relationship Id="rId1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 (Architecture)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3D62AF-9D12-4696-86AE-BF9549560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CEAB635-62EF-4303-B610-5FC3B27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97943-7CD9-4ED7-BB1B-76ABC95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5725"/>
            <a:ext cx="7724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1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39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27C6E6-0594-4E9F-9D8A-5AB13420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9D49DD-473E-43BF-8B80-BAC10631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905ECC-FCC3-44F8-BAA2-593ADBA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848"/>
            <a:ext cx="11087100" cy="5724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9E7CB7-761E-4007-B77B-46E3B5C3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2859"/>
            <a:ext cx="12192000" cy="179514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DCDDF00-0BBC-4414-859C-6BD1525242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723" t="11972" r="36843" b="12447"/>
          <a:stretch/>
        </p:blipFill>
        <p:spPr>
          <a:xfrm>
            <a:off x="6019800" y="1211766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09384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ADB95E-8177-478D-8670-43FFC6A4D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33292A-8AD4-42FB-882C-042B63ED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C7504-BFD2-4B77-BAF8-A1AD9E3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" y="0"/>
            <a:ext cx="12047387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73E8DD-2D70-4136-B6BC-1A12869D4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6481598" y="3429000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424794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382529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 / RPC)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  <a:r>
              <a:rPr lang="en-US" altLang="zh-TW" dirty="0"/>
              <a:t>: </a:t>
            </a:r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的通訊方式</a:t>
            </a:r>
            <a:r>
              <a:rPr lang="en-US" altLang="zh-TW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F4586125-4DBC-4999-A90D-F8921508BE22}"/>
              </a:ext>
            </a:extLst>
          </p:cNvPr>
          <p:cNvSpPr/>
          <p:nvPr/>
        </p:nvSpPr>
        <p:spPr bwMode="auto">
          <a:xfrm>
            <a:off x="140903" y="4746251"/>
            <a:ext cx="4944836" cy="1845144"/>
          </a:xfrm>
          <a:prstGeom prst="wedgeRoundRectCallout">
            <a:avLst>
              <a:gd name="adj1" fmla="val 60336"/>
              <a:gd name="adj2" fmla="val -6103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A57957-84DB-4E6B-A009-946FD773E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4610100" y="2167461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9204124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5FA5880-D44B-4FA5-AFCB-A25124E7A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4C0986-A273-416A-9344-3E9EB561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Inter-Service Communication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4D364-CFB0-455F-A3FC-D3DD91F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1189176"/>
            <a:ext cx="12627847" cy="3129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0834B0-E2E3-4C97-83BB-877BCAB1C3FE}"/>
              </a:ext>
            </a:extLst>
          </p:cNvPr>
          <p:cNvSpPr/>
          <p:nvPr/>
        </p:nvSpPr>
        <p:spPr>
          <a:xfrm>
            <a:off x="2612991" y="6107276"/>
            <a:ext cx="559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http://howtocookmicroservices.com/communication/</a:t>
            </a:r>
          </a:p>
        </p:txBody>
      </p:sp>
    </p:spTree>
    <p:extLst>
      <p:ext uri="{BB962C8B-B14F-4D97-AF65-F5344CB8AC3E}">
        <p14:creationId xmlns:p14="http://schemas.microsoft.com/office/powerpoint/2010/main" val="7378330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9FEB-433E-4657-9894-59FF2B758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3CB6D6-A4EA-4F2E-94BB-C83989969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4315914" y="2793802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608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Orchestration (</a:t>
            </a:r>
            <a:r>
              <a:rPr lang="zh-TW" altLang="en-US" dirty="0"/>
              <a:t>編程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12480997" y="4920802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2218232" y="1189176"/>
            <a:ext cx="8298975" cy="53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3" t="11972" r="36843" b="12447"/>
          <a:stretch/>
        </p:blipFill>
        <p:spPr>
          <a:xfrm>
            <a:off x="4720409" y="2584601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4801" y="3543298"/>
            <a:ext cx="2187663" cy="1886801"/>
          </a:xfrm>
          <a:prstGeom prst="bentConnector3">
            <a:avLst>
              <a:gd name="adj1" fmla="val 1480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93422"/>
            <a:ext cx="4944836" cy="1845144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7794716" y="39155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/>
              <a:t>Implementation &amp; Demo</a:t>
            </a:r>
            <a:br>
              <a:rPr lang="en-US" altLang="zh-TW" dirty="0"/>
            </a:br>
            <a:r>
              <a:rPr lang="en-US" altLang="zh-TW" dirty="0"/>
              <a:t>( .NET Standard 2.0 )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能連續呼叫多次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允許回傳或是執行的順序可能與送出的不同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26028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47987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9119FA-81CA-4FB8-A72F-0A554071F69E}"/>
              </a:ext>
            </a:extLst>
          </p:cNvPr>
          <p:cNvSpPr/>
          <p:nvPr/>
        </p:nvSpPr>
        <p:spPr bwMode="auto">
          <a:xfrm>
            <a:off x="10297886" y="3058886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56A2F5-A62C-4569-8667-A8C2D6E58BB6}"/>
              </a:ext>
            </a:extLst>
          </p:cNvPr>
          <p:cNvSpPr/>
          <p:nvPr/>
        </p:nvSpPr>
        <p:spPr bwMode="auto">
          <a:xfrm>
            <a:off x="10297886" y="5464629"/>
            <a:ext cx="1295400" cy="272143"/>
          </a:xfrm>
          <a:prstGeom prst="round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4D0C164-90C7-4A79-91FD-D4DD52CB1E86}"/>
              </a:ext>
            </a:extLst>
          </p:cNvPr>
          <p:cNvSpPr/>
          <p:nvPr/>
        </p:nvSpPr>
        <p:spPr bwMode="auto">
          <a:xfrm>
            <a:off x="587830" y="1189176"/>
            <a:ext cx="10994570" cy="11839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MQRPC.Core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598355-4578-41BF-A622-C4864BB08737}"/>
              </a:ext>
            </a:extLst>
          </p:cNvPr>
          <p:cNvSpPr/>
          <p:nvPr/>
        </p:nvSpPr>
        <p:spPr bwMode="auto">
          <a:xfrm>
            <a:off x="587830" y="2522170"/>
            <a:ext cx="10994570" cy="258322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MQRPC.Client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MQRPC.Server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61758E-161F-48A8-B7E5-C22FB973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914"/>
            <a:ext cx="12192000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5DB07B-CD93-43E6-9032-BF922E86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107"/>
            <a:ext cx="12192000" cy="61377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581025" y="1450433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6967537" y="784411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2793" y="2925827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2B6BC2-13EB-4FBF-8C26-C29C9E43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6744"/>
            <a:ext cx="11081657" cy="556778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A35BE2-BD9D-43CC-8A9D-086C12A26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546732" y="1104900"/>
            <a:ext cx="1057048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>
            <a:extLst>
              <a:ext uri="{FF2B5EF4-FFF2-40B4-BE49-F238E27FC236}">
                <a16:creationId xmlns:a16="http://schemas.microsoft.com/office/drawing/2014/main" id="{E523F5C4-C70A-42C7-8C8E-58D9453D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95"/>
            <a:ext cx="12192000" cy="5857609"/>
          </a:xfrm>
          <a:prstGeom prst="rect">
            <a:avLst/>
          </a:prstGeom>
        </p:spPr>
      </p:pic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8DBE7CD-DA94-463B-9631-32EBD8F42E1A}"/>
              </a:ext>
            </a:extLst>
          </p:cNvPr>
          <p:cNvCxnSpPr/>
          <p:nvPr/>
        </p:nvCxnSpPr>
        <p:spPr>
          <a:xfrm>
            <a:off x="584200" y="15113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6B3475E0-F9D3-4C35-A17A-1EA3889A8637}"/>
              </a:ext>
            </a:extLst>
          </p:cNvPr>
          <p:cNvCxnSpPr/>
          <p:nvPr/>
        </p:nvCxnSpPr>
        <p:spPr>
          <a:xfrm>
            <a:off x="584200" y="47752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DE53BF2-99B2-4863-A370-D6A28A6812E8}"/>
              </a:ext>
            </a:extLst>
          </p:cNvPr>
          <p:cNvCxnSpPr/>
          <p:nvPr/>
        </p:nvCxnSpPr>
        <p:spPr>
          <a:xfrm>
            <a:off x="584200" y="5930900"/>
            <a:ext cx="11252200" cy="0"/>
          </a:xfrm>
          <a:prstGeom prst="line">
            <a:avLst/>
          </a:prstGeom>
          <a:ln>
            <a:solidFill>
              <a:srgbClr val="00B0F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89A895F-2D85-4CD5-AD0D-45696D0D7FD3}"/>
              </a:ext>
            </a:extLst>
          </p:cNvPr>
          <p:cNvSpPr txBox="1"/>
          <p:nvPr/>
        </p:nvSpPr>
        <p:spPr>
          <a:xfrm>
            <a:off x="5778500" y="1587500"/>
            <a:ext cx="2215991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開始受理訊息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B4C2A2D-22ED-40FF-824D-3A64753961F4}"/>
              </a:ext>
            </a:extLst>
          </p:cNvPr>
          <p:cNvSpPr txBox="1"/>
          <p:nvPr/>
        </p:nvSpPr>
        <p:spPr>
          <a:xfrm>
            <a:off x="5778500" y="4071137"/>
            <a:ext cx="2523768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停止受理新訊息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EE8DDB3-1416-4D8B-804B-188E0784ADFB}"/>
              </a:ext>
            </a:extLst>
          </p:cNvPr>
          <p:cNvSpPr txBox="1"/>
          <p:nvPr/>
        </p:nvSpPr>
        <p:spPr>
          <a:xfrm>
            <a:off x="5778500" y="5993857"/>
            <a:ext cx="2831544" cy="6278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所有訊息處理完畢</a:t>
            </a:r>
          </a:p>
        </p:txBody>
      </p:sp>
      <p:sp>
        <p:nvSpPr>
          <p:cNvPr id="58" name="左大括弧 57">
            <a:extLst>
              <a:ext uri="{FF2B5EF4-FFF2-40B4-BE49-F238E27FC236}">
                <a16:creationId xmlns:a16="http://schemas.microsoft.com/office/drawing/2014/main" id="{F604DA13-1A56-4491-AFD3-D774E054CFF3}"/>
              </a:ext>
            </a:extLst>
          </p:cNvPr>
          <p:cNvSpPr/>
          <p:nvPr/>
        </p:nvSpPr>
        <p:spPr>
          <a:xfrm rot="5400000">
            <a:off x="4009536" y="-1433869"/>
            <a:ext cx="296994" cy="3875934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355596-3693-48FE-A102-C8A228071BF4}"/>
              </a:ext>
            </a:extLst>
          </p:cNvPr>
          <p:cNvSpPr txBox="1"/>
          <p:nvPr/>
        </p:nvSpPr>
        <p:spPr>
          <a:xfrm>
            <a:off x="3149600" y="-68522"/>
            <a:ext cx="19187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 Worker(s)</a:t>
            </a: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9707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8CE6D2D-69EA-4788-B500-7D393B940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AE5AF8D-702A-4394-8AD6-394683C9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Tips: </a:t>
            </a:r>
            <a:r>
              <a:rPr lang="zh-TW" altLang="en-US" dirty="0"/>
              <a:t>如何處理 </a:t>
            </a:r>
            <a:r>
              <a:rPr lang="en-US" altLang="zh-TW" dirty="0"/>
              <a:t>Windows </a:t>
            </a:r>
            <a:r>
              <a:rPr lang="zh-TW" altLang="en-US" dirty="0"/>
              <a:t>關機事件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67CEA4-B020-4FB8-B57C-592DF30D0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15" y="1069401"/>
            <a:ext cx="8162486" cy="47191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2989C3-1210-47C5-A9B3-C65EEFA3ADA6}"/>
              </a:ext>
            </a:extLst>
          </p:cNvPr>
          <p:cNvSpPr txBox="1"/>
          <p:nvPr/>
        </p:nvSpPr>
        <p:spPr>
          <a:xfrm>
            <a:off x="2721429" y="6215743"/>
            <a:ext cx="1085220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04326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A7A45EB-9CDE-4FD2-AD12-440B273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22D6EC9-46B6-4486-A984-87C16E6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2FEA70-1D69-4881-A72E-D19D10CF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A3973B-8B34-4935-B429-559D6840263C}"/>
              </a:ext>
            </a:extLst>
          </p:cNvPr>
          <p:cNvSpPr/>
          <p:nvPr/>
        </p:nvSpPr>
        <p:spPr>
          <a:xfrm>
            <a:off x="0" y="3429000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https://www.cloudamqp.com/blog/2018-01-19-part4-rabbitmq-13-common-errors.html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229F3-B19A-484E-8476-5B73DA3E0098}"/>
              </a:ext>
            </a:extLst>
          </p:cNvPr>
          <p:cNvSpPr/>
          <p:nvPr/>
        </p:nvSpPr>
        <p:spPr bwMode="auto">
          <a:xfrm>
            <a:off x="-620486" y="3951514"/>
            <a:ext cx="9862457" cy="3094279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9263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340090"/>
            <a:ext cx="11653523" cy="6411883"/>
          </a:xfrm>
        </p:spPr>
        <p:txBody>
          <a:bodyPr/>
          <a:lstStyle/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open and close connections or channels repeatedly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use too many connections or channels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have too large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use old RabbitMQ/Erlang versions or RabbitMQ clients/libraries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ignore lazy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Limit queue size with TTL or max-length - if possible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Use multiple queues and consumers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Persistent messages and durable queues for a message to survive a server restart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Split your queues over different cores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Consume (push), don’t poll (pull) for messages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91416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F65FD34F-CB60-4717-86FD-C2297000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74" y="1189177"/>
            <a:ext cx="11237452" cy="4479646"/>
          </a:xfrm>
          <a:prstGeom prst="rect">
            <a:avLst/>
          </a:prstGeom>
        </p:spPr>
      </p:pic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74CCD89-882C-4E23-AA88-A83EFFD34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CE241F3-7807-4FCB-9AC4-D5D76126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RabbitMQ: Message Patterns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304015-357F-4B12-BE74-3E8B97552260}"/>
              </a:ext>
            </a:extLst>
          </p:cNvPr>
          <p:cNvSpPr/>
          <p:nvPr/>
        </p:nvSpPr>
        <p:spPr>
          <a:xfrm>
            <a:off x="0" y="5353059"/>
            <a:ext cx="196741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https://www.rabbitmq.com/releases/rabbitmq-dotnet-client/v3.4.2/rabbitmq-dotnet-client-3.4.2-client-htmldoc/html/namespace-RabbitMQ.Client.MessagePatterns.html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https://github.com/rabbitmq/rabbitmq-dotnet-client/tree/master/projects/client/RabbitMQ.Client/src/client/messagepatterns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558905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CA3A98-99A5-4AE3-83B3-73C79EB93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Question?</a:t>
            </a:r>
            <a:endParaRPr lang="zh-TW" altLang="en-US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02A1BCC-2815-4C80-94FC-2AC5B2F4F993}"/>
              </a:ext>
            </a:extLst>
          </p:cNvPr>
          <p:cNvGrpSpPr/>
          <p:nvPr/>
        </p:nvGrpSpPr>
        <p:grpSpPr>
          <a:xfrm>
            <a:off x="5021673" y="2975644"/>
            <a:ext cx="4837233" cy="827056"/>
            <a:chOff x="1307225" y="498824"/>
            <a:chExt cx="4837233" cy="82705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56179A5-2C6A-4524-A7BD-1C40CAC31C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4959"/>
            <a:stretch/>
          </p:blipFill>
          <p:spPr>
            <a:xfrm>
              <a:off x="1307225" y="498825"/>
              <a:ext cx="3340975" cy="82705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2C117D11-1E52-4A40-AF78-73103D44A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307"/>
            <a:stretch/>
          </p:blipFill>
          <p:spPr>
            <a:xfrm>
              <a:off x="4648200" y="498824"/>
              <a:ext cx="1496258" cy="827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4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56499C6-C20D-4EFA-AA8F-87D95853C1B2}"/>
              </a:ext>
            </a:extLst>
          </p:cNvPr>
          <p:cNvSpPr txBox="1"/>
          <p:nvPr/>
        </p:nvSpPr>
        <p:spPr>
          <a:xfrm>
            <a:off x="4071084" y="4395270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B0A03CD-DBDE-4520-9364-6D27E06FAF59}"/>
              </a:ext>
            </a:extLst>
          </p:cNvPr>
          <p:cNvSpPr txBox="1"/>
          <p:nvPr/>
        </p:nvSpPr>
        <p:spPr>
          <a:xfrm>
            <a:off x="2830286" y="6128657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AE0F67-A621-4C61-A849-42E4878C1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151"/>
            <a:ext cx="12192000" cy="440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755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640" y="2265019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2575209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0" y="2579508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istudio.blob.core.windows.net/study4tw/91logo.png">
            <a:extLst>
              <a:ext uri="{FF2B5EF4-FFF2-40B4-BE49-F238E27FC236}">
                <a16:creationId xmlns:a16="http://schemas.microsoft.com/office/drawing/2014/main" id="{C3F216FA-6ABA-40D6-A299-29166A31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260" y="21143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  <a:p>
            <a:r>
              <a:rPr lang="en-US" dirty="0" err="1"/>
              <a:t>HackMD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共筆、</a:t>
            </a:r>
            <a:r>
              <a:rPr lang="en-US" altLang="zh-TW" dirty="0"/>
              <a:t>Q&amp;A</a:t>
            </a:r>
            <a:r>
              <a:rPr lang="zh-TW" altLang="en-US" dirty="0"/>
              <a:t>、討論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496F1E-7CA5-4D40-B8BF-F2919FDDE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84" y="627852"/>
            <a:ext cx="4607561" cy="46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9286</TotalTime>
  <Words>2129</Words>
  <Application>Microsoft Office PowerPoint</Application>
  <PresentationFormat>寬螢幕</PresentationFormat>
  <Paragraphs>300</Paragraphs>
  <Slides>68</Slides>
  <Notes>14</Notes>
  <HiddenSlides>7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8" baseType="lpstr">
      <vt:lpstr>Open Sans</vt:lpstr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需求: 跨越 (微)服務 的通訊方式…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Design (Architecture)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Inter-Service Communication</vt:lpstr>
      <vt:lpstr>Choreography (編配)</vt:lpstr>
      <vt:lpstr>Orchestration (編程)</vt:lpstr>
      <vt:lpstr>PowerPoint 簡報</vt:lpstr>
      <vt:lpstr>PowerPoint 簡報</vt:lpstr>
      <vt:lpstr>Implementation &amp; Demo ( .NET Standard 2.0 )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PowerPoint 簡報</vt:lpstr>
      <vt:lpstr>Tips: 如何處理 Windows 關機事件?</vt:lpstr>
      <vt:lpstr>Demo #5: Live Demo</vt:lpstr>
      <vt:lpstr>References</vt:lpstr>
      <vt:lpstr>PowerPoint 簡報</vt:lpstr>
      <vt:lpstr>PowerPoint 簡報</vt:lpstr>
      <vt:lpstr>RabbitMQ Tutorials: C# RPC</vt:lpstr>
      <vt:lpstr>RabbitMQ Request-Response Pattern </vt:lpstr>
      <vt:lpstr>Rabbit MQ: Direct reply-to </vt:lpstr>
      <vt:lpstr>RabbitMQ: Message Patterns</vt:lpstr>
      <vt:lpstr>Question?</vt:lpstr>
      <vt:lpstr>PowerPoint 簡報</vt:lpstr>
      <vt:lpstr>特別感謝</vt:lpstr>
      <vt:lpstr>Study4.TW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85</cp:revision>
  <dcterms:created xsi:type="dcterms:W3CDTF">2018-01-09T22:22:16Z</dcterms:created>
  <dcterms:modified xsi:type="dcterms:W3CDTF">2018-09-29T04:04:20Z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